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61" userDrawn="1">
          <p15:clr>
            <a:srgbClr val="A4A3A4"/>
          </p15:clr>
        </p15:guide>
        <p15:guide id="3" orient="horz" pos="4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3B1"/>
    <a:srgbClr val="058D9E"/>
    <a:srgbClr val="0377A4"/>
    <a:srgbClr val="023F8E"/>
    <a:srgbClr val="068FA0"/>
    <a:srgbClr val="01D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2910" y="1488"/>
      </p:cViewPr>
      <p:guideLst>
        <p:guide pos="461"/>
        <p:guide orient="horz" pos="4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CBA5-D2C2-4D0F-A1AB-4C4EF4ED3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87C1C2-1247-47A1-A8B2-4C3C5AD35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0E18E2-E166-4AAC-AA6A-E2BF7A4C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566847-0CBB-4336-A188-C67E17B3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F9338E-3D8F-4BBA-AEFF-0B1612F7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04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BDC36-A999-48B3-A54C-4A2E9716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A5EA0A-80F9-484D-A7F5-3EDC290AE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2A88C2-2534-4EA4-BE8B-D228C147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D897CD-9377-4F3B-9359-9B67EDE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E2AAE-1E80-415D-B6EB-CAF52141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69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97344C4-B5C0-4CA4-8B23-FCA32AB370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FF4E61-4101-4250-B067-575352C42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354195-B518-4E2D-9F69-BEA4A150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658DCC-0508-4A05-959F-05CB5548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60B335-E57C-49AE-85D0-EE79F8E9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00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1CB115-C45D-4EAC-A7A9-350A36A1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F59241-27E6-4A41-8A21-F41A4355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86CAD9-E540-4FC3-A31E-27BE1B56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973DCA-5DBF-4867-91B5-19234E79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FDCBB-E442-40D1-8332-8DF6DC52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48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23E77-8A1D-4588-AE7F-4EB0FB46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5C15D4-02C6-4102-9A6E-EC90F017F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74D716-6FBF-45C3-BBB0-31071CBA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E21F77-DBB1-4094-9C9D-6236D651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AD3A76-6748-4802-A194-6C37261B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0954E-76A0-4EE5-978C-F8128C61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762E38-7CC8-4FEA-9EF0-EDBD50B70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272752-C7E1-4B08-B60A-5A10786F6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A9B273-D452-4C68-A03D-189560CE8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7A115C-B8A8-425C-B341-1A9115BA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5924FA-08EF-4EE5-9D7F-4F6BD16D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73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E1D06-D199-4500-9E8A-B4E03338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069E16-72EF-4E4D-8282-DEB3BB31E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0932F6-CA85-480D-9851-898065DB6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D977DF-D994-4A32-9EB8-CF135454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C08938-F2ED-4DC5-B727-25C030F75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D12F1A5-B69C-44D7-9BE9-4B99AEB4D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4E374E-232B-4C7D-A999-F8A1FA88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6234C94-825E-4B02-B02B-BEDCAF6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4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E8876-7E73-4EA7-A879-981EBCD2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8C5CC0-3027-45D4-90D1-FCA86539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0A9DB8-F36A-4F4C-B32D-11EC99DF3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F9A9C86-F80D-4BD1-A177-8058EBD4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00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9153444-C45E-44BA-BBFD-B3C6E35F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4AB602-FCCA-4849-BF7C-2C0259BC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E2CE54-ECBB-4085-9A87-B104E72F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276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A80CD-5D19-4BDF-ABF4-D2ADEF2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4B522A-8793-4A0C-8082-011073C52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6D419-8269-45FF-B7F0-93C5562A3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5B49F1-97E4-4CB6-833C-FDE994D2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80A19D-93FE-4F36-B2CD-816FEEE8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75D288-B2B1-4117-97AA-C64D58BD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89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4F09C-A4E9-4B2D-AA7D-D6B07C23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071704-C919-459C-8E00-13390F74E7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40DB3B-9C46-4EA8-B0EB-F4336BE3E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03CD13-A4B2-498F-9710-7CA6B453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97FCC4-1F4A-4A81-BD51-5D357A6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5F8E2-2732-4C5A-9FC1-435EA88D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6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0A5BE9-7EF8-4E6E-88A7-2E8E2546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E2E2DB-069F-4376-9888-A472ACC8E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5780D8-714B-4370-B05A-577CD19D1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829A-C716-4BC9-AD33-29D059F52454}" type="datetimeFigureOut">
              <a:rPr lang="pt-BR" smtClean="0"/>
              <a:t>12/09/2024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B51CB-CDC4-435F-8CDE-D1202A014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9A16EB-E03F-4037-A723-1E7D8479C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2B167-1DB0-4373-B06B-CE86D9F6D9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87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6.png"/><Relationship Id="rId5" Type="http://schemas.microsoft.com/office/2007/relationships/hdphoto" Target="../media/hdphoto5.wdp"/><Relationship Id="rId10" Type="http://schemas.openxmlformats.org/officeDocument/2006/relationships/image" Target="../media/image12.jpeg"/><Relationship Id="rId4" Type="http://schemas.openxmlformats.org/officeDocument/2006/relationships/image" Target="../media/image14.png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10" Type="http://schemas.openxmlformats.org/officeDocument/2006/relationships/image" Target="../media/image12.jpeg"/><Relationship Id="rId4" Type="http://schemas.openxmlformats.org/officeDocument/2006/relationships/image" Target="../media/image5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4.wdp"/><Relationship Id="rId7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microsoft.com/office/2007/relationships/hdphoto" Target="../media/hdphoto5.wdp"/><Relationship Id="rId10" Type="http://schemas.openxmlformats.org/officeDocument/2006/relationships/image" Target="../media/image12.jpeg"/><Relationship Id="rId4" Type="http://schemas.openxmlformats.org/officeDocument/2006/relationships/image" Target="../media/image14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2.jpeg"/><Relationship Id="rId5" Type="http://schemas.microsoft.com/office/2007/relationships/hdphoto" Target="../media/hdphoto5.wdp"/><Relationship Id="rId10" Type="http://schemas.openxmlformats.org/officeDocument/2006/relationships/image" Target="../media/image11.jpe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-13780" y="-28560"/>
            <a:ext cx="5144580" cy="688656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Picture 2" descr="Desenvolvimento de Jogos Digitais | Faculdade Senac Pernambuc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8597" r="-132" b="6995"/>
          <a:stretch/>
        </p:blipFill>
        <p:spPr bwMode="auto">
          <a:xfrm>
            <a:off x="5130800" y="-28560"/>
            <a:ext cx="70785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2690064" y="1885401"/>
            <a:ext cx="34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JOGO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S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3317574" y="3120515"/>
            <a:ext cx="3877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DIGI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TAIS</a:t>
            </a:r>
            <a:endParaRPr lang="pt-BR" sz="9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486056" y="4690175"/>
            <a:ext cx="249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Evolução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dos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Jogos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</a:p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Digitais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até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dias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atuais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15938" y="5670232"/>
            <a:ext cx="2587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nton" pitchFamily="2" charset="0"/>
              </a:rPr>
              <a:t>Apresentação feita por:</a:t>
            </a:r>
          </a:p>
          <a:p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Vinicius G. </a:t>
            </a:r>
            <a:r>
              <a:rPr lang="pt-BR" sz="2000" dirty="0" err="1">
                <a:solidFill>
                  <a:schemeClr val="bg1"/>
                </a:solidFill>
                <a:latin typeface="Anton" pitchFamily="2" charset="0"/>
              </a:rPr>
              <a:t>and</a:t>
            </a:r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 Kenzo U.</a:t>
            </a:r>
          </a:p>
        </p:txBody>
      </p:sp>
      <p:sp>
        <p:nvSpPr>
          <p:cNvPr id="27" name="CaixaDeTexto 26"/>
          <p:cNvSpPr txBox="1"/>
          <p:nvPr/>
        </p:nvSpPr>
        <p:spPr>
          <a:xfrm flipH="1">
            <a:off x="362999" y="288075"/>
            <a:ext cx="268184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 dirty="0">
                <a:solidFill>
                  <a:srgbClr val="01D201"/>
                </a:solidFill>
                <a:latin typeface="Anton"/>
              </a:rPr>
              <a:t>Game</a:t>
            </a:r>
            <a:r>
              <a:rPr lang="pt-BR" sz="3000" dirty="0">
                <a:solidFill>
                  <a:schemeClr val="bg1"/>
                </a:solidFill>
                <a:latin typeface="Anton"/>
              </a:rPr>
              <a:t>s </a:t>
            </a:r>
            <a:r>
              <a:rPr lang="pt-BR" sz="3000" dirty="0" err="1">
                <a:solidFill>
                  <a:schemeClr val="bg1"/>
                </a:solidFill>
                <a:latin typeface="Anton"/>
              </a:rPr>
              <a:t>and</a:t>
            </a:r>
            <a:endParaRPr lang="pt-BR" sz="3000" dirty="0">
              <a:solidFill>
                <a:schemeClr val="bg1"/>
              </a:solidFill>
              <a:latin typeface="Anton"/>
            </a:endParaRPr>
          </a:p>
          <a:p>
            <a:pPr algn="ctr"/>
            <a:r>
              <a:rPr lang="pt-BR" sz="3000" spc="600" dirty="0" err="1">
                <a:solidFill>
                  <a:schemeClr val="bg1"/>
                </a:solidFill>
                <a:latin typeface="Anton"/>
              </a:rPr>
              <a:t>Hist</a:t>
            </a:r>
            <a:r>
              <a:rPr lang="pt-BR" sz="3000" spc="600" dirty="0" err="1">
                <a:solidFill>
                  <a:srgbClr val="01D201"/>
                </a:solidFill>
                <a:latin typeface="Anton"/>
              </a:rPr>
              <a:t>ory</a:t>
            </a:r>
            <a:endParaRPr lang="pt-BR" sz="3000" spc="600" dirty="0">
              <a:solidFill>
                <a:srgbClr val="01D201"/>
              </a:solidFill>
              <a:latin typeface="Anton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93248" y="1139531"/>
            <a:ext cx="202331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600" spc="300" dirty="0">
                <a:solidFill>
                  <a:schemeClr val="bg1"/>
                </a:solidFill>
                <a:latin typeface="Lato light"/>
                <a:ea typeface="Lato light"/>
                <a:cs typeface="Lato light"/>
              </a:rPr>
              <a:t>PROGRAMMER</a:t>
            </a:r>
            <a:endParaRPr lang="pt-BR" sz="1600" spc="3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cxnSp>
        <p:nvCxnSpPr>
          <p:cNvPr id="29" name="Conector reto 28"/>
          <p:cNvCxnSpPr/>
          <p:nvPr/>
        </p:nvCxnSpPr>
        <p:spPr>
          <a:xfrm>
            <a:off x="-13780" y="1845200"/>
            <a:ext cx="18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1688C58-D957-A8F0-5EAA-6CBB0BF79FF5}"/>
              </a:ext>
            </a:extLst>
          </p:cNvPr>
          <p:cNvCxnSpPr>
            <a:cxnSpLocks/>
          </p:cNvCxnSpPr>
          <p:nvPr/>
        </p:nvCxnSpPr>
        <p:spPr>
          <a:xfrm>
            <a:off x="11640456" y="1767384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7997F44-D79D-3517-4C9C-F2F0ECE4E664}"/>
              </a:ext>
            </a:extLst>
          </p:cNvPr>
          <p:cNvCxnSpPr>
            <a:cxnSpLocks/>
          </p:cNvCxnSpPr>
          <p:nvPr/>
        </p:nvCxnSpPr>
        <p:spPr>
          <a:xfrm>
            <a:off x="11643953" y="4564650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osango 32">
            <a:extLst>
              <a:ext uri="{FF2B5EF4-FFF2-40B4-BE49-F238E27FC236}">
                <a16:creationId xmlns:a16="http://schemas.microsoft.com/office/drawing/2014/main" id="{8F0B53E5-4ED5-4E19-902C-EC323BAE3CBF}"/>
              </a:ext>
            </a:extLst>
          </p:cNvPr>
          <p:cNvSpPr/>
          <p:nvPr/>
        </p:nvSpPr>
        <p:spPr>
          <a:xfrm>
            <a:off x="11444308" y="2713405"/>
            <a:ext cx="419551" cy="41955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4" name="Losango 33">
            <a:extLst>
              <a:ext uri="{FF2B5EF4-FFF2-40B4-BE49-F238E27FC236}">
                <a16:creationId xmlns:a16="http://schemas.microsoft.com/office/drawing/2014/main" id="{B69E9130-8CA5-9437-68BE-C3DB8FAEF1A5}"/>
              </a:ext>
            </a:extLst>
          </p:cNvPr>
          <p:cNvSpPr/>
          <p:nvPr/>
        </p:nvSpPr>
        <p:spPr>
          <a:xfrm>
            <a:off x="11438300" y="3330486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5" name="Losango 34">
            <a:extLst>
              <a:ext uri="{FF2B5EF4-FFF2-40B4-BE49-F238E27FC236}">
                <a16:creationId xmlns:a16="http://schemas.microsoft.com/office/drawing/2014/main" id="{38A74D20-B23A-35E4-AF51-3923F03DFC48}"/>
              </a:ext>
            </a:extLst>
          </p:cNvPr>
          <p:cNvSpPr/>
          <p:nvPr/>
        </p:nvSpPr>
        <p:spPr>
          <a:xfrm>
            <a:off x="11431667" y="3947567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pic>
        <p:nvPicPr>
          <p:cNvPr id="1028" name="Picture 4" descr="ETEC Parque Belém - 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353" y="4807572"/>
            <a:ext cx="3402037" cy="24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Hexágono 39">
            <a:extLst>
              <a:ext uri="{FF2B5EF4-FFF2-40B4-BE49-F238E27FC236}">
                <a16:creationId xmlns:a16="http://schemas.microsoft.com/office/drawing/2014/main" id="{8E13CBC1-9DAA-5FA8-5ADC-39EAFA58058F}"/>
              </a:ext>
            </a:extLst>
          </p:cNvPr>
          <p:cNvSpPr/>
          <p:nvPr/>
        </p:nvSpPr>
        <p:spPr>
          <a:xfrm>
            <a:off x="16604619" y="3141980"/>
            <a:ext cx="6041925" cy="872067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Hexágono 40">
            <a:extLst>
              <a:ext uri="{FF2B5EF4-FFF2-40B4-BE49-F238E27FC236}">
                <a16:creationId xmlns:a16="http://schemas.microsoft.com/office/drawing/2014/main" id="{7A610781-968C-FC82-2A56-3B321929C939}"/>
              </a:ext>
            </a:extLst>
          </p:cNvPr>
          <p:cNvSpPr/>
          <p:nvPr/>
        </p:nvSpPr>
        <p:spPr>
          <a:xfrm>
            <a:off x="16002249" y="1838442"/>
            <a:ext cx="6041925" cy="872067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Hexágono 41">
            <a:extLst>
              <a:ext uri="{FF2B5EF4-FFF2-40B4-BE49-F238E27FC236}">
                <a16:creationId xmlns:a16="http://schemas.microsoft.com/office/drawing/2014/main" id="{4D45E7A3-1B4A-CB25-BDE1-937F179E687A}"/>
              </a:ext>
            </a:extLst>
          </p:cNvPr>
          <p:cNvSpPr/>
          <p:nvPr/>
        </p:nvSpPr>
        <p:spPr>
          <a:xfrm>
            <a:off x="15969768" y="1809359"/>
            <a:ext cx="1060703" cy="9144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56F64B58-536C-D443-7DE8-B6795C7506C5}"/>
              </a:ext>
            </a:extLst>
          </p:cNvPr>
          <p:cNvSpPr/>
          <p:nvPr/>
        </p:nvSpPr>
        <p:spPr>
          <a:xfrm>
            <a:off x="16529804" y="3120764"/>
            <a:ext cx="1060703" cy="9144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7128022" y="1900424"/>
            <a:ext cx="32658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Primeiros Jogos Digitais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6202046" y="190042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ton"/>
                <a:cs typeface="Calibri"/>
              </a:rPr>
              <a:t>1</a:t>
            </a:r>
            <a:endParaRPr lang="pt-BR" sz="5000" dirty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7650682" y="339576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Evolução dos Jogos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6724706" y="321250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nton"/>
                <a:cs typeface="Calibri"/>
              </a:rPr>
              <a:t>2</a:t>
            </a:r>
            <a:endParaRPr lang="pt-BR" sz="5000" dirty="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EE14E2A-4EB1-B024-87C8-2A0F660F8218}"/>
              </a:ext>
            </a:extLst>
          </p:cNvPr>
          <p:cNvSpPr/>
          <p:nvPr/>
        </p:nvSpPr>
        <p:spPr>
          <a:xfrm>
            <a:off x="-4488205" y="2298667"/>
            <a:ext cx="2743200" cy="274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-4488205" y="3008548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latin typeface="Anton"/>
                <a:cs typeface="Calibri"/>
              </a:rPr>
              <a:t>JOGOS</a:t>
            </a:r>
          </a:p>
          <a:p>
            <a:pPr algn="ctr"/>
            <a:r>
              <a:rPr lang="pt-BR" sz="4000" dirty="0">
                <a:latin typeface="Anton"/>
                <a:cs typeface="Calibri"/>
              </a:rPr>
              <a:t>DIGITAIS</a:t>
            </a:r>
            <a:endParaRPr lang="pt-BR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Hexágono 49">
            <a:extLst>
              <a:ext uri="{FF2B5EF4-FFF2-40B4-BE49-F238E27FC236}">
                <a16:creationId xmlns:a16="http://schemas.microsoft.com/office/drawing/2014/main" id="{DC1BBD36-9BB6-B783-1DBC-EC8FCA64C234}"/>
              </a:ext>
            </a:extLst>
          </p:cNvPr>
          <p:cNvSpPr/>
          <p:nvPr/>
        </p:nvSpPr>
        <p:spPr>
          <a:xfrm>
            <a:off x="16129592" y="4414617"/>
            <a:ext cx="6041925" cy="87206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Hexágono 50">
            <a:extLst>
              <a:ext uri="{FF2B5EF4-FFF2-40B4-BE49-F238E27FC236}">
                <a16:creationId xmlns:a16="http://schemas.microsoft.com/office/drawing/2014/main" id="{9127045A-911D-12B1-8921-FA26C1C4F738}"/>
              </a:ext>
            </a:extLst>
          </p:cNvPr>
          <p:cNvSpPr/>
          <p:nvPr/>
        </p:nvSpPr>
        <p:spPr>
          <a:xfrm>
            <a:off x="16096240" y="4405564"/>
            <a:ext cx="1060703" cy="914400"/>
          </a:xfrm>
          <a:prstGeom prst="hex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7224830" y="464175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Lato Light"/>
                <a:ea typeface="Lato Light"/>
                <a:cs typeface="Calibri"/>
              </a:rPr>
              <a:t>Agradecimento</a:t>
            </a:r>
            <a:endParaRPr lang="pt-BR" sz="2000" b="1" dirty="0">
              <a:solidFill>
                <a:schemeClr val="bg1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6298854" y="445849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cs typeface="Calibri" panose="020F050202020403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13640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372" y="-869310"/>
            <a:ext cx="12398744" cy="87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/>
          <p:cNvSpPr txBox="1"/>
          <p:nvPr/>
        </p:nvSpPr>
        <p:spPr>
          <a:xfrm>
            <a:off x="-6753347" y="40827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5679" y="3088305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192000" y="26550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58215" y="665879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2036031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19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276199" y="290192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98" y="41878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9491146" y="4254475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d Dead Redemption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72" y="27781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424" y="268230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14785732" y="1911543"/>
            <a:ext cx="49283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dirty="0">
                <a:solidFill>
                  <a:schemeClr val="bg1"/>
                </a:solidFill>
                <a:latin typeface="Anton" pitchFamily="2" charset="0"/>
              </a:rPr>
              <a:t>CYBERPUNK 2077</a:t>
            </a:r>
            <a:endParaRPr lang="pt-BR" sz="55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4917743" y="3510392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latin typeface="Lato light" panose="020F0302020204030203" pitchFamily="34" charset="0"/>
              </a:rPr>
              <a:t>(2020)</a:t>
            </a:r>
            <a:endParaRPr lang="pt-BR" sz="3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F368F31-14EA-43C4-9301-BF85873886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3493" y="1386264"/>
            <a:ext cx="8187501" cy="46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80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Legend of Zelda Ocarina of Time - The REAL Zelda's Lullab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2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165227"/>
            <a:ext cx="12192000" cy="91440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2296080" y="2544143"/>
            <a:ext cx="7599841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900" dirty="0">
                <a:solidFill>
                  <a:schemeClr val="bg1"/>
                </a:solidFill>
                <a:latin typeface="Anton"/>
                <a:cs typeface="Calibri"/>
              </a:rPr>
              <a:t>OBRIGADO!</a:t>
            </a:r>
            <a:endParaRPr lang="pt-BR" sz="109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193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4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>
          <a:xfrm>
            <a:off x="-12205780" y="0"/>
            <a:ext cx="5144580" cy="688656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Picture 2" descr="Desenvolvimento de Jogos Digitais | Faculdade Senac Pernambuc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3" t="8597" r="-132" b="6995"/>
          <a:stretch/>
        </p:blipFill>
        <p:spPr bwMode="auto">
          <a:xfrm>
            <a:off x="-7061200" y="0"/>
            <a:ext cx="70785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-9501936" y="1913961"/>
            <a:ext cx="34099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JOGO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S 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-8874426" y="3149075"/>
            <a:ext cx="3877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DIGI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TAIS</a:t>
            </a:r>
            <a:endParaRPr lang="pt-BR" sz="9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-9705944" y="4718735"/>
            <a:ext cx="249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Evolução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dos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Jogos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</a:p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Digitais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até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os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dias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atuais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-11676062" y="5698792"/>
            <a:ext cx="2587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nton" pitchFamily="2" charset="0"/>
              </a:rPr>
              <a:t>Apresentação feita por:</a:t>
            </a:r>
          </a:p>
          <a:p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Vinicius G. </a:t>
            </a:r>
            <a:r>
              <a:rPr lang="pt-BR" sz="2000" dirty="0" err="1">
                <a:solidFill>
                  <a:schemeClr val="bg1"/>
                </a:solidFill>
                <a:latin typeface="Anton" pitchFamily="2" charset="0"/>
              </a:rPr>
              <a:t>and</a:t>
            </a:r>
            <a:r>
              <a:rPr lang="pt-BR" sz="2000" dirty="0">
                <a:solidFill>
                  <a:schemeClr val="bg1"/>
                </a:solidFill>
                <a:latin typeface="Anton" pitchFamily="2" charset="0"/>
              </a:rPr>
              <a:t> Kenzo U.</a:t>
            </a:r>
          </a:p>
        </p:txBody>
      </p:sp>
      <p:sp>
        <p:nvSpPr>
          <p:cNvPr id="27" name="CaixaDeTexto 26"/>
          <p:cNvSpPr txBox="1"/>
          <p:nvPr/>
        </p:nvSpPr>
        <p:spPr>
          <a:xfrm flipH="1">
            <a:off x="-11829001" y="316635"/>
            <a:ext cx="268184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 dirty="0">
                <a:solidFill>
                  <a:srgbClr val="01D201"/>
                </a:solidFill>
                <a:latin typeface="Anton"/>
              </a:rPr>
              <a:t>Game</a:t>
            </a:r>
            <a:r>
              <a:rPr lang="pt-BR" sz="3000" dirty="0">
                <a:solidFill>
                  <a:schemeClr val="bg1"/>
                </a:solidFill>
                <a:latin typeface="Anton"/>
              </a:rPr>
              <a:t>s </a:t>
            </a:r>
            <a:r>
              <a:rPr lang="pt-BR" sz="3000" dirty="0" err="1">
                <a:solidFill>
                  <a:schemeClr val="bg1"/>
                </a:solidFill>
                <a:latin typeface="Anton"/>
              </a:rPr>
              <a:t>and</a:t>
            </a:r>
            <a:endParaRPr lang="pt-BR" sz="3000" dirty="0">
              <a:solidFill>
                <a:schemeClr val="bg1"/>
              </a:solidFill>
              <a:latin typeface="Anton"/>
            </a:endParaRPr>
          </a:p>
          <a:p>
            <a:pPr algn="ctr"/>
            <a:r>
              <a:rPr lang="pt-BR" sz="3000" spc="600" dirty="0" err="1">
                <a:solidFill>
                  <a:schemeClr val="bg1"/>
                </a:solidFill>
                <a:latin typeface="Anton"/>
              </a:rPr>
              <a:t>Hist</a:t>
            </a:r>
            <a:r>
              <a:rPr lang="pt-BR" sz="3000" spc="600" dirty="0" err="1">
                <a:solidFill>
                  <a:srgbClr val="01D201"/>
                </a:solidFill>
                <a:latin typeface="Anton"/>
              </a:rPr>
              <a:t>ory</a:t>
            </a:r>
            <a:endParaRPr lang="pt-BR" sz="3000" spc="600" dirty="0">
              <a:solidFill>
                <a:srgbClr val="01D201"/>
              </a:solidFill>
              <a:latin typeface="Anton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-11498752" y="1168091"/>
            <a:ext cx="202331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1600" spc="300" dirty="0">
                <a:solidFill>
                  <a:schemeClr val="bg1"/>
                </a:solidFill>
                <a:latin typeface="Lato light"/>
                <a:ea typeface="Lato light"/>
                <a:cs typeface="Lato light"/>
              </a:rPr>
              <a:t>PROGRAMMER</a:t>
            </a:r>
            <a:endParaRPr lang="pt-BR" sz="1600" spc="3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cxnSp>
        <p:nvCxnSpPr>
          <p:cNvPr id="29" name="Conector reto 28"/>
          <p:cNvCxnSpPr/>
          <p:nvPr/>
        </p:nvCxnSpPr>
        <p:spPr>
          <a:xfrm>
            <a:off x="-12205780" y="1873760"/>
            <a:ext cx="180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1688C58-D957-A8F0-5EAA-6CBB0BF79FF5}"/>
              </a:ext>
            </a:extLst>
          </p:cNvPr>
          <p:cNvCxnSpPr>
            <a:cxnSpLocks/>
          </p:cNvCxnSpPr>
          <p:nvPr/>
        </p:nvCxnSpPr>
        <p:spPr>
          <a:xfrm>
            <a:off x="-551544" y="1795944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7997F44-D79D-3517-4C9C-F2F0ECE4E664}"/>
              </a:ext>
            </a:extLst>
          </p:cNvPr>
          <p:cNvCxnSpPr>
            <a:cxnSpLocks/>
          </p:cNvCxnSpPr>
          <p:nvPr/>
        </p:nvCxnSpPr>
        <p:spPr>
          <a:xfrm>
            <a:off x="-548047" y="4593210"/>
            <a:ext cx="0" cy="7484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osango 32">
            <a:extLst>
              <a:ext uri="{FF2B5EF4-FFF2-40B4-BE49-F238E27FC236}">
                <a16:creationId xmlns:a16="http://schemas.microsoft.com/office/drawing/2014/main" id="{8F0B53E5-4ED5-4E19-902C-EC323BAE3CBF}"/>
              </a:ext>
            </a:extLst>
          </p:cNvPr>
          <p:cNvSpPr/>
          <p:nvPr/>
        </p:nvSpPr>
        <p:spPr>
          <a:xfrm>
            <a:off x="-747692" y="2741965"/>
            <a:ext cx="419551" cy="41955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4" name="Losango 33">
            <a:extLst>
              <a:ext uri="{FF2B5EF4-FFF2-40B4-BE49-F238E27FC236}">
                <a16:creationId xmlns:a16="http://schemas.microsoft.com/office/drawing/2014/main" id="{B69E9130-8CA5-9437-68BE-C3DB8FAEF1A5}"/>
              </a:ext>
            </a:extLst>
          </p:cNvPr>
          <p:cNvSpPr/>
          <p:nvPr/>
        </p:nvSpPr>
        <p:spPr>
          <a:xfrm>
            <a:off x="-753700" y="3359046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sp>
        <p:nvSpPr>
          <p:cNvPr id="35" name="Losango 34">
            <a:extLst>
              <a:ext uri="{FF2B5EF4-FFF2-40B4-BE49-F238E27FC236}">
                <a16:creationId xmlns:a16="http://schemas.microsoft.com/office/drawing/2014/main" id="{38A74D20-B23A-35E4-AF51-3923F03DFC48}"/>
              </a:ext>
            </a:extLst>
          </p:cNvPr>
          <p:cNvSpPr/>
          <p:nvPr/>
        </p:nvSpPr>
        <p:spPr>
          <a:xfrm>
            <a:off x="-760333" y="3976127"/>
            <a:ext cx="419551" cy="419551"/>
          </a:xfrm>
          <a:prstGeom prst="diamond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aseline="-25000" dirty="0"/>
          </a:p>
        </p:txBody>
      </p:sp>
      <p:pic>
        <p:nvPicPr>
          <p:cNvPr id="1028" name="Picture 4" descr="ETEC Parque Belém - 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647" y="4836132"/>
            <a:ext cx="3402037" cy="24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entágono 17"/>
          <p:cNvSpPr/>
          <p:nvPr/>
        </p:nvSpPr>
        <p:spPr>
          <a:xfrm>
            <a:off x="-6416504" y="2430886"/>
            <a:ext cx="3860799" cy="1390423"/>
          </a:xfrm>
          <a:prstGeom prst="homePlate">
            <a:avLst/>
          </a:prstGeom>
          <a:solidFill>
            <a:srgbClr val="068FA0"/>
          </a:solidFill>
          <a:ln w="76200">
            <a:solidFill>
              <a:srgbClr val="023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-5394381" y="2156399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 err="1">
                <a:solidFill>
                  <a:schemeClr val="bg1"/>
                </a:solidFill>
                <a:latin typeface="Anton" pitchFamily="2" charset="0"/>
              </a:rPr>
              <a:t>Nimrod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-4897463" y="3344255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(</a:t>
            </a:r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1951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)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-5394381" y="4078183"/>
            <a:ext cx="52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O computador media doze metros de largura, nove de profundidade e cinco de altura. Desenhado por John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Makepeace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Bennett e construído pelo engenheiro Raymond Stuart-Williams, simulava um jogo de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Nim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e permitia que os participantes o jogassem contra uma Inteligência Artificial.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44" name="Picture 4" descr="https://upload.wikimedia.org/wikipedia/commons/thumb/0/0c/Nimrod_in_Computerspielemuseum.jpg/280px-Nimrod_in_Computerspielemuseu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235" y="902610"/>
            <a:ext cx="3359434" cy="2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8130" y="4393522"/>
            <a:ext cx="2409825" cy="1733550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13997771" y="612707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13959671" y="341018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731838" y="-319941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8E13CBC1-9DAA-5FA8-5ADC-39EAFA58058F}"/>
              </a:ext>
            </a:extLst>
          </p:cNvPr>
          <p:cNvSpPr/>
          <p:nvPr/>
        </p:nvSpPr>
        <p:spPr>
          <a:xfrm>
            <a:off x="5166319" y="3004150"/>
            <a:ext cx="6041925" cy="872067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Hexágono 50">
            <a:extLst>
              <a:ext uri="{FF2B5EF4-FFF2-40B4-BE49-F238E27FC236}">
                <a16:creationId xmlns:a16="http://schemas.microsoft.com/office/drawing/2014/main" id="{7A610781-968C-FC82-2A56-3B321929C939}"/>
              </a:ext>
            </a:extLst>
          </p:cNvPr>
          <p:cNvSpPr/>
          <p:nvPr/>
        </p:nvSpPr>
        <p:spPr>
          <a:xfrm>
            <a:off x="4563949" y="1700612"/>
            <a:ext cx="6041925" cy="872067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4D45E7A3-1B4A-CB25-BDE1-937F179E687A}"/>
              </a:ext>
            </a:extLst>
          </p:cNvPr>
          <p:cNvSpPr/>
          <p:nvPr/>
        </p:nvSpPr>
        <p:spPr>
          <a:xfrm>
            <a:off x="4531468" y="1671529"/>
            <a:ext cx="1060703" cy="9144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56F64B58-536C-D443-7DE8-B6795C7506C5}"/>
              </a:ext>
            </a:extLst>
          </p:cNvPr>
          <p:cNvSpPr/>
          <p:nvPr/>
        </p:nvSpPr>
        <p:spPr>
          <a:xfrm>
            <a:off x="5091504" y="2982934"/>
            <a:ext cx="1060703" cy="9144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5689722" y="1945859"/>
            <a:ext cx="38788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Primeiros Jogos Digitais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4763746" y="176259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ton"/>
                <a:cs typeface="Calibri"/>
              </a:rPr>
              <a:t>1</a:t>
            </a:r>
            <a:endParaRPr lang="pt-BR" sz="5000" dirty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6212382" y="325793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Evolução dos Jogos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5286406" y="307467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nton"/>
                <a:cs typeface="Calibri"/>
              </a:rPr>
              <a:t>2</a:t>
            </a:r>
            <a:endParaRPr lang="pt-BR" sz="5000" dirty="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0EE14E2A-4EB1-B024-87C8-2A0F660F8218}"/>
              </a:ext>
            </a:extLst>
          </p:cNvPr>
          <p:cNvSpPr/>
          <p:nvPr/>
        </p:nvSpPr>
        <p:spPr>
          <a:xfrm>
            <a:off x="1485418" y="2198546"/>
            <a:ext cx="2743200" cy="274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1485418" y="2908427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latin typeface="Anton"/>
                <a:cs typeface="Calibri"/>
              </a:rPr>
              <a:t>JOGOS</a:t>
            </a:r>
          </a:p>
          <a:p>
            <a:pPr algn="ctr"/>
            <a:r>
              <a:rPr lang="pt-BR" sz="4000" dirty="0">
                <a:latin typeface="Anton"/>
                <a:cs typeface="Calibri"/>
              </a:rPr>
              <a:t>DIGITAIS</a:t>
            </a:r>
            <a:endParaRPr lang="pt-BR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DC1BBD36-9BB6-B783-1DBC-EC8FCA64C234}"/>
              </a:ext>
            </a:extLst>
          </p:cNvPr>
          <p:cNvSpPr/>
          <p:nvPr/>
        </p:nvSpPr>
        <p:spPr>
          <a:xfrm>
            <a:off x="4691292" y="4276787"/>
            <a:ext cx="6041925" cy="87206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9127045A-911D-12B1-8921-FA26C1C4F738}"/>
              </a:ext>
            </a:extLst>
          </p:cNvPr>
          <p:cNvSpPr/>
          <p:nvPr/>
        </p:nvSpPr>
        <p:spPr>
          <a:xfrm>
            <a:off x="4657940" y="4267734"/>
            <a:ext cx="1060703" cy="914400"/>
          </a:xfrm>
          <a:prstGeom prst="hex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5786530" y="450392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Lato Light"/>
                <a:ea typeface="Lato Light"/>
                <a:cs typeface="Calibri"/>
              </a:rPr>
              <a:t>Agradecimento</a:t>
            </a:r>
            <a:endParaRPr lang="pt-BR" sz="2000" b="1" dirty="0">
              <a:solidFill>
                <a:schemeClr val="bg1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4860554" y="4320662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cs typeface="Calibri" panose="020F050202020403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03809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ágono 2"/>
          <p:cNvSpPr/>
          <p:nvPr/>
        </p:nvSpPr>
        <p:spPr>
          <a:xfrm>
            <a:off x="-217714" y="2628750"/>
            <a:ext cx="3860799" cy="1390423"/>
          </a:xfrm>
          <a:prstGeom prst="homePlate">
            <a:avLst/>
          </a:prstGeom>
          <a:solidFill>
            <a:srgbClr val="068FA0"/>
          </a:solidFill>
          <a:ln w="76200">
            <a:solidFill>
              <a:srgbClr val="023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804409" y="2354263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 err="1">
                <a:solidFill>
                  <a:schemeClr val="bg1"/>
                </a:solidFill>
                <a:latin typeface="Anton" pitchFamily="2" charset="0"/>
              </a:rPr>
              <a:t>Nimrod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01327" y="3542119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(</a:t>
            </a:r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1951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)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3076" name="Picture 4" descr="https://upload.wikimedia.org/wikipedia/commons/thumb/0/0c/Nimrod_in_Computerspielemuseum.jpg/280px-Nimrod_in_Computerspielemuse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835" y="1003150"/>
            <a:ext cx="3359434" cy="2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804409" y="4276047"/>
            <a:ext cx="52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O computador media doze metros de largura, nove de profundidade e cinco de altura. Desenhado por John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Makepeace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Bennett e construído pelo engenheiro Raymond Stuart-Williams, simulava um jogo de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Nim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e permitia que os participantes o jogassem contra uma Inteligência Artificial.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730" y="4494062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8892371" y="62276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8854271" y="351072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676153" y="381981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41" name="Pentágono 40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4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9" y="7677670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 44"/>
          <p:cNvSpPr/>
          <p:nvPr/>
        </p:nvSpPr>
        <p:spPr>
          <a:xfrm>
            <a:off x="7263622" y="81909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8E13CBC1-9DAA-5FA8-5ADC-39EAFA58058F}"/>
              </a:ext>
            </a:extLst>
          </p:cNvPr>
          <p:cNvSpPr/>
          <p:nvPr/>
        </p:nvSpPr>
        <p:spPr>
          <a:xfrm>
            <a:off x="14758618" y="3010192"/>
            <a:ext cx="6041925" cy="872067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7A610781-968C-FC82-2A56-3B321929C939}"/>
              </a:ext>
            </a:extLst>
          </p:cNvPr>
          <p:cNvSpPr/>
          <p:nvPr/>
        </p:nvSpPr>
        <p:spPr>
          <a:xfrm>
            <a:off x="14156248" y="1706654"/>
            <a:ext cx="6041925" cy="872067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Hexágono 47">
            <a:extLst>
              <a:ext uri="{FF2B5EF4-FFF2-40B4-BE49-F238E27FC236}">
                <a16:creationId xmlns:a16="http://schemas.microsoft.com/office/drawing/2014/main" id="{4D45E7A3-1B4A-CB25-BDE1-937F179E687A}"/>
              </a:ext>
            </a:extLst>
          </p:cNvPr>
          <p:cNvSpPr/>
          <p:nvPr/>
        </p:nvSpPr>
        <p:spPr>
          <a:xfrm>
            <a:off x="14123767" y="1677571"/>
            <a:ext cx="1060703" cy="9144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56F64B58-536C-D443-7DE8-B6795C7506C5}"/>
              </a:ext>
            </a:extLst>
          </p:cNvPr>
          <p:cNvSpPr/>
          <p:nvPr/>
        </p:nvSpPr>
        <p:spPr>
          <a:xfrm>
            <a:off x="14683803" y="2988976"/>
            <a:ext cx="1060703" cy="91440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5282021" y="2043865"/>
            <a:ext cx="32658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Primeiros Jogos Digitais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4356045" y="1768636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4">
                    <a:lumMod val="40000"/>
                    <a:lumOff val="60000"/>
                  </a:schemeClr>
                </a:solidFill>
                <a:latin typeface="Anton"/>
                <a:cs typeface="Calibri"/>
              </a:rPr>
              <a:t>1</a:t>
            </a:r>
            <a:endParaRPr lang="pt-BR" sz="5000" dirty="0">
              <a:solidFill>
                <a:schemeClr val="accent4">
                  <a:lumMod val="40000"/>
                  <a:lumOff val="6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5804681" y="326397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latin typeface="Lato Light"/>
                <a:ea typeface="Lato Light"/>
                <a:cs typeface="Calibri"/>
              </a:rPr>
              <a:t>Evolução dos Jogos</a:t>
            </a:r>
            <a:endParaRPr lang="pt-BR" sz="2000" b="1" dirty="0">
              <a:latin typeface="Lato Light"/>
              <a:ea typeface="Lato Light"/>
              <a:cs typeface="Lato Light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4878705" y="308071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Anton"/>
                <a:cs typeface="Calibri"/>
              </a:rPr>
              <a:t>2</a:t>
            </a:r>
            <a:endParaRPr lang="pt-BR" sz="5000" dirty="0">
              <a:solidFill>
                <a:schemeClr val="accent6">
                  <a:lumMod val="20000"/>
                  <a:lumOff val="80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0EE14E2A-4EB1-B024-87C8-2A0F660F8218}"/>
              </a:ext>
            </a:extLst>
          </p:cNvPr>
          <p:cNvSpPr/>
          <p:nvPr/>
        </p:nvSpPr>
        <p:spPr>
          <a:xfrm>
            <a:off x="-10318669" y="1817151"/>
            <a:ext cx="2743200" cy="274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C9317FE-C690-16E7-288B-A141214A610A}"/>
              </a:ext>
            </a:extLst>
          </p:cNvPr>
          <p:cNvSpPr txBox="1"/>
          <p:nvPr/>
        </p:nvSpPr>
        <p:spPr>
          <a:xfrm>
            <a:off x="-10318669" y="2527032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dirty="0">
                <a:latin typeface="Anton"/>
                <a:cs typeface="Calibri"/>
              </a:rPr>
              <a:t>JOGOS</a:t>
            </a:r>
          </a:p>
          <a:p>
            <a:pPr algn="ctr"/>
            <a:r>
              <a:rPr lang="pt-BR" sz="4000" dirty="0">
                <a:latin typeface="Anton"/>
                <a:cs typeface="Calibri"/>
              </a:rPr>
              <a:t>DIGITAIS</a:t>
            </a:r>
            <a:endParaRPr lang="pt-BR" sz="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Hexágono 55">
            <a:extLst>
              <a:ext uri="{FF2B5EF4-FFF2-40B4-BE49-F238E27FC236}">
                <a16:creationId xmlns:a16="http://schemas.microsoft.com/office/drawing/2014/main" id="{DC1BBD36-9BB6-B783-1DBC-EC8FCA64C234}"/>
              </a:ext>
            </a:extLst>
          </p:cNvPr>
          <p:cNvSpPr/>
          <p:nvPr/>
        </p:nvSpPr>
        <p:spPr>
          <a:xfrm>
            <a:off x="14283591" y="4282829"/>
            <a:ext cx="6041925" cy="87206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Hexágono 56">
            <a:extLst>
              <a:ext uri="{FF2B5EF4-FFF2-40B4-BE49-F238E27FC236}">
                <a16:creationId xmlns:a16="http://schemas.microsoft.com/office/drawing/2014/main" id="{9127045A-911D-12B1-8921-FA26C1C4F738}"/>
              </a:ext>
            </a:extLst>
          </p:cNvPr>
          <p:cNvSpPr/>
          <p:nvPr/>
        </p:nvSpPr>
        <p:spPr>
          <a:xfrm>
            <a:off x="14250239" y="4273776"/>
            <a:ext cx="1060703" cy="914400"/>
          </a:xfrm>
          <a:prstGeom prst="hexag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40B1A89-E37A-4F83-AF84-8888145863FB}"/>
              </a:ext>
            </a:extLst>
          </p:cNvPr>
          <p:cNvSpPr txBox="1"/>
          <p:nvPr/>
        </p:nvSpPr>
        <p:spPr>
          <a:xfrm>
            <a:off x="15378829" y="450996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Lato Light"/>
                <a:ea typeface="Lato Light"/>
                <a:cs typeface="Calibri"/>
              </a:rPr>
              <a:t>Agradecimento</a:t>
            </a:r>
            <a:endParaRPr lang="pt-BR" sz="2000" b="1" dirty="0">
              <a:solidFill>
                <a:schemeClr val="bg1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4DBC83A-E1BA-87F3-939B-B26DA96FA670}"/>
              </a:ext>
            </a:extLst>
          </p:cNvPr>
          <p:cNvSpPr txBox="1"/>
          <p:nvPr/>
        </p:nvSpPr>
        <p:spPr>
          <a:xfrm>
            <a:off x="14452853" y="4326704"/>
            <a:ext cx="61152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cs typeface="Calibri" panose="020F050202020403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0368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ágono 2"/>
          <p:cNvSpPr/>
          <p:nvPr/>
        </p:nvSpPr>
        <p:spPr>
          <a:xfrm>
            <a:off x="-6380862" y="2489637"/>
            <a:ext cx="3860799" cy="1390423"/>
          </a:xfrm>
          <a:prstGeom prst="homePlate">
            <a:avLst/>
          </a:prstGeom>
          <a:solidFill>
            <a:srgbClr val="068FA0"/>
          </a:solidFill>
          <a:ln w="76200">
            <a:solidFill>
              <a:srgbClr val="023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-5358739" y="2215150"/>
            <a:ext cx="22942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 err="1">
                <a:solidFill>
                  <a:schemeClr val="bg1"/>
                </a:solidFill>
                <a:latin typeface="Anton" pitchFamily="2" charset="0"/>
              </a:rPr>
              <a:t>Nimrod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-4861821" y="3403006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(</a:t>
            </a:r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1951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)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3076" name="Picture 4" descr="https://upload.wikimedia.org/wikipedia/commons/thumb/0/0c/Nimrod_in_Computerspielemuseum.jpg/280px-Nimrod_in_Computerspielemuse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785" y="895428"/>
            <a:ext cx="3359434" cy="250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-5358739" y="4136934"/>
            <a:ext cx="5219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O computador media doze metros de largura, nove de profundidade e cinco de altura. Desenhado por John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Makepeace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Bennett e construído pelo engenheiro Raymond Stuart-Williams, simulava um jogo de </a:t>
            </a:r>
            <a:r>
              <a:rPr lang="pt-BR" dirty="0" err="1">
                <a:solidFill>
                  <a:schemeClr val="bg1"/>
                </a:solidFill>
                <a:latin typeface="Lato" panose="020F0502020204030203" pitchFamily="34" charset="0"/>
              </a:rPr>
              <a:t>Nim</a:t>
            </a:r>
            <a:r>
              <a:rPr lang="pt-BR" dirty="0">
                <a:solidFill>
                  <a:schemeClr val="bg1"/>
                </a:solidFill>
                <a:latin typeface="Lato" panose="020F0502020204030203" pitchFamily="34" charset="0"/>
              </a:rPr>
              <a:t> e permitia que os participantes o jogassem contra uma Inteligência Artificial.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680" y="4386340"/>
            <a:ext cx="2409825" cy="1733550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3826321" y="61198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Uma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partida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 de </a:t>
            </a:r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Nim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13788221" y="340300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Lato light" panose="020F0302020204030203" pitchFamily="34" charset="0"/>
              </a:rPr>
              <a:t>Computador</a:t>
            </a:r>
            <a:r>
              <a:rPr lang="en-US" i="1" dirty="0">
                <a:solidFill>
                  <a:schemeClr val="bg1"/>
                </a:solidFill>
                <a:latin typeface="Lato light" panose="020F0302020204030203" pitchFamily="34" charset="0"/>
              </a:rPr>
              <a:t>, Nimrod.</a:t>
            </a:r>
            <a:endParaRPr lang="pt-BR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676153" y="381981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8370899" y="876456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9148489" y="1103170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0029338" y="1789002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21" y="3062007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205579" y="2802841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16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2817622" y="605541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242" y="83788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524464" y="6747006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d Dead Redemption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33" y="857541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015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aixaDeTexto 39"/>
          <p:cNvSpPr txBox="1"/>
          <p:nvPr/>
        </p:nvSpPr>
        <p:spPr>
          <a:xfrm>
            <a:off x="-6753347" y="40827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5679" y="3088305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192000" y="26550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58215" y="665879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2036031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19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276199" y="290192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98" y="41878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9491146" y="4254475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d Dead Redemption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72" y="2778100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424" y="268230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59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64" y="-165102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/>
          <p:cNvSpPr txBox="1"/>
          <p:nvPr/>
        </p:nvSpPr>
        <p:spPr>
          <a:xfrm>
            <a:off x="-6753347" y="408279"/>
            <a:ext cx="54761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Primeiros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Jogos Digitais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" name="Pentágono 1"/>
          <p:cNvSpPr/>
          <p:nvPr/>
        </p:nvSpPr>
        <p:spPr>
          <a:xfrm rot="10800000">
            <a:off x="13357320" y="728663"/>
            <a:ext cx="4218427" cy="1389600"/>
          </a:xfrm>
          <a:prstGeom prst="homePlate">
            <a:avLst/>
          </a:prstGeom>
          <a:solidFill>
            <a:srgbClr val="0253B1"/>
          </a:solidFill>
          <a:ln w="76200">
            <a:solidFill>
              <a:srgbClr val="0377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4134910" y="955377"/>
            <a:ext cx="28664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nton" pitchFamily="2" charset="0"/>
              </a:rPr>
              <a:t>Spacewar!</a:t>
            </a:r>
            <a:endParaRPr lang="pt-BR" sz="50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015759" y="1641209"/>
            <a:ext cx="11047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bg1"/>
                </a:solidFill>
                <a:latin typeface="Lato light" panose="020F0302020204030203" pitchFamily="34" charset="0"/>
              </a:rPr>
              <a:t>(1962)</a:t>
            </a:r>
            <a:endParaRPr lang="pt-BR" sz="2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4098" name="Picture 2" descr="GAMES 4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5679" y="3088305"/>
            <a:ext cx="6092825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2192000" y="2655048"/>
            <a:ext cx="4928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Desenvolvido no MIT, Spacewar! é considerado um dos primeiros jogos de computador digitais disponíveis fora de um único instituto de pesquisa</a:t>
            </a:r>
            <a:r>
              <a:rPr lang="pt-BR" baseline="300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6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725104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8613598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9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935" y="-1245071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2001064" y="7268000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ed Dead Redemption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60" y="7486075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3198199" y="-24978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272" y="1641209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B2A6689-8433-4555-8F51-501E6E5B3575}"/>
              </a:ext>
            </a:extLst>
          </p:cNvPr>
          <p:cNvSpPr txBox="1"/>
          <p:nvPr/>
        </p:nvSpPr>
        <p:spPr>
          <a:xfrm>
            <a:off x="1060375" y="-3337623"/>
            <a:ext cx="63353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734DB6D-9FB3-4116-99BB-167B9375A7F3}"/>
              </a:ext>
            </a:extLst>
          </p:cNvPr>
          <p:cNvSpPr txBox="1"/>
          <p:nvPr/>
        </p:nvSpPr>
        <p:spPr>
          <a:xfrm>
            <a:off x="1409498" y="-1154571"/>
            <a:ext cx="17812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4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374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9514" y="-165102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9204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503620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3673652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172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1669628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775017" y="1237926"/>
            <a:ext cx="63353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308493" y="3534417"/>
            <a:ext cx="17812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45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981114" y="5921503"/>
            <a:ext cx="5889818" cy="331793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07DFE24-24A2-40CB-AF8B-9634A646BF22}"/>
              </a:ext>
            </a:extLst>
          </p:cNvPr>
          <p:cNvSpPr txBox="1"/>
          <p:nvPr/>
        </p:nvSpPr>
        <p:spPr>
          <a:xfrm>
            <a:off x="12334010" y="6428953"/>
            <a:ext cx="59089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 DEAD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REDEMPTION 2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252EA7-2B07-4B82-AF47-6B6D32AD1BDC}"/>
              </a:ext>
            </a:extLst>
          </p:cNvPr>
          <p:cNvSpPr txBox="1"/>
          <p:nvPr/>
        </p:nvSpPr>
        <p:spPr>
          <a:xfrm>
            <a:off x="13878190" y="8666501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(2008)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4" name="Picture 2" descr="Pac-Man: leve um dos jogos mais famosos do mundo para a sua aula!">
            <a:extLst>
              <a:ext uri="{FF2B5EF4-FFF2-40B4-BE49-F238E27FC236}">
                <a16:creationId xmlns:a16="http://schemas.microsoft.com/office/drawing/2014/main" id="{81A51B13-DC54-4DBB-98F0-CF7B890EF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6767" y="91473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08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186" y="-4203701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77" y="1770035"/>
            <a:ext cx="5889818" cy="3317931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9204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503620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3673652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172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425" y="-5112172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12638088" y="-6048142"/>
            <a:ext cx="65694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2864465" y="-3163397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513195" y="1751165"/>
            <a:ext cx="59995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RED DEAD </a:t>
            </a:r>
          </a:p>
          <a:p>
            <a:r>
              <a:rPr lang="pt-BR" sz="7000" dirty="0">
                <a:solidFill>
                  <a:schemeClr val="bg1"/>
                </a:solidFill>
                <a:latin typeface="Anton" pitchFamily="2" charset="0"/>
              </a:rPr>
              <a:t>REDEMPTION 2</a:t>
            </a:r>
            <a:r>
              <a:rPr lang="pt-BR" sz="7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875748" y="3681176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(2008)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03E4D9-DE7C-4AA7-A207-0091AE71F7F2}"/>
              </a:ext>
            </a:extLst>
          </p:cNvPr>
          <p:cNvSpPr txBox="1"/>
          <p:nvPr/>
        </p:nvSpPr>
        <p:spPr>
          <a:xfrm>
            <a:off x="16942558" y="2203609"/>
            <a:ext cx="3757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dirty="0">
                <a:solidFill>
                  <a:schemeClr val="bg1"/>
                </a:solidFill>
                <a:latin typeface="Anton" pitchFamily="2" charset="0"/>
              </a:rPr>
              <a:t>CYBERPUNK 2077</a:t>
            </a:r>
            <a:endParaRPr lang="pt-BR" sz="55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10FEA7-849C-4A4F-B649-AFF8615FAA54}"/>
              </a:ext>
            </a:extLst>
          </p:cNvPr>
          <p:cNvSpPr txBox="1"/>
          <p:nvPr/>
        </p:nvSpPr>
        <p:spPr>
          <a:xfrm>
            <a:off x="17189758" y="3751712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latin typeface="Lato light" panose="020F0302020204030203" pitchFamily="34" charset="0"/>
              </a:rPr>
              <a:t>(2020)</a:t>
            </a:r>
            <a:endParaRPr lang="pt-BR" sz="3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A04DDB3-D064-4234-8593-3B5149C17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4801" y="1274929"/>
            <a:ext cx="8187501" cy="46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69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As 35 curiosidades sobre Pac-Man em seus 35 anos - Drops de Jogo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7386" y="-4313072"/>
            <a:ext cx="15819386" cy="1117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A003C0A-188D-4F85-9826-3101D3C15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63" y="1237613"/>
            <a:ext cx="8187501" cy="461524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499702" y="1274929"/>
            <a:ext cx="5889818" cy="3317931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958215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522219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5122" name="Picture 2" descr="Pac-Man: leve um dos jogos mais famosos do mundo para a sua aula!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29204" y="244177"/>
            <a:ext cx="6718935" cy="5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-5036205" y="1274929"/>
            <a:ext cx="4750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PAC-MAN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-3673652" y="2560259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(1980)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172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425" y="-5112172"/>
            <a:ext cx="475932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12638088" y="-6048142"/>
            <a:ext cx="656942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SUPER MARIO </a:t>
            </a:r>
          </a:p>
          <a:p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BROS.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2864465" y="-3163397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(1985)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-18609884" y="1256059"/>
            <a:ext cx="59089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 DEAD </a:t>
            </a:r>
          </a:p>
          <a:p>
            <a:r>
              <a:rPr lang="pt-BR" sz="8000" dirty="0">
                <a:solidFill>
                  <a:schemeClr val="bg1"/>
                </a:solidFill>
                <a:latin typeface="Anton" pitchFamily="2" charset="0"/>
              </a:rPr>
              <a:t>REDEMPTION 2</a:t>
            </a:r>
            <a:r>
              <a:rPr lang="pt-BR" sz="80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-17065704" y="3493607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(2008)</a:t>
            </a:r>
            <a:endParaRPr lang="pt-BR" sz="5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8480543" y="2098594"/>
            <a:ext cx="37577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500" dirty="0">
                <a:solidFill>
                  <a:schemeClr val="bg1"/>
                </a:solidFill>
                <a:latin typeface="Anton" pitchFamily="2" charset="0"/>
              </a:rPr>
              <a:t>CYBERPUNK 2077</a:t>
            </a:r>
            <a:endParaRPr lang="pt-BR" sz="5500" dirty="0">
              <a:solidFill>
                <a:schemeClr val="bg2">
                  <a:lumMod val="90000"/>
                </a:schemeClr>
              </a:solidFill>
              <a:latin typeface="Anton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714677" y="3647495"/>
            <a:ext cx="1287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latin typeface="Lato light" panose="020F0302020204030203" pitchFamily="34" charset="0"/>
              </a:rPr>
              <a:t>(2020)</a:t>
            </a:r>
            <a:endParaRPr lang="pt-BR" sz="3000" i="1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004481" y="-2534521"/>
            <a:ext cx="10275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Anton" pitchFamily="2" charset="0"/>
              </a:rPr>
              <a:t>Evolução dos Jogos</a:t>
            </a:r>
            <a:r>
              <a:rPr lang="pt-BR" sz="9600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rPr>
              <a:t> 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3568485" y="-1164369"/>
            <a:ext cx="5147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i="1" dirty="0">
                <a:solidFill>
                  <a:schemeClr val="bg1"/>
                </a:solidFill>
                <a:latin typeface="Lato light" panose="020F0302020204030203" pitchFamily="34" charset="0"/>
              </a:rPr>
              <a:t>LINHA DO TEMPO</a:t>
            </a:r>
          </a:p>
        </p:txBody>
      </p:sp>
      <p:pic>
        <p:nvPicPr>
          <p:cNvPr id="27" name="Picture 2" descr="Pac-Man: leve um dos jogos mais famosos do mundo para a sua aula!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809" r="5604" b="6914"/>
          <a:stretch/>
        </p:blipFill>
        <p:spPr bwMode="auto">
          <a:xfrm>
            <a:off x="-8272333" y="4139795"/>
            <a:ext cx="2627025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ownload do APK de Super Mario para Andro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00" y="9268723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yberpunk 2077 | Baixe e jogue Cyberpunk no PC - Epic Games ...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-265" r="23822" b="265"/>
          <a:stretch/>
        </p:blipFill>
        <p:spPr bwMode="auto">
          <a:xfrm>
            <a:off x="16163712" y="3332860"/>
            <a:ext cx="2603713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Red Dead Redemption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404" y="9485098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549</Words>
  <Application>Microsoft Office PowerPoint</Application>
  <PresentationFormat>Widescreen</PresentationFormat>
  <Paragraphs>134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Anton</vt:lpstr>
      <vt:lpstr>-apple-system</vt:lpstr>
      <vt:lpstr>Arial</vt:lpstr>
      <vt:lpstr>Calibri</vt:lpstr>
      <vt:lpstr>Calibri Light</vt:lpstr>
      <vt:lpstr>Lato</vt:lpstr>
      <vt:lpstr>Lato light</vt:lpstr>
      <vt:lpstr>Lato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</dc:creator>
  <cp:lastModifiedBy>Aluno</cp:lastModifiedBy>
  <cp:revision>12</cp:revision>
  <dcterms:created xsi:type="dcterms:W3CDTF">2024-09-12T05:09:18Z</dcterms:created>
  <dcterms:modified xsi:type="dcterms:W3CDTF">2024-09-12T12:47:08Z</dcterms:modified>
</cp:coreProperties>
</file>